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0"/>
  </p:handoutMasterIdLst>
  <p:sldIdLst>
    <p:sldId id="256" r:id="rId2"/>
    <p:sldId id="277" r:id="rId3"/>
    <p:sldId id="278" r:id="rId4"/>
    <p:sldId id="279" r:id="rId5"/>
    <p:sldId id="280" r:id="rId6"/>
    <p:sldId id="281" r:id="rId7"/>
    <p:sldId id="282" r:id="rId8"/>
    <p:sldId id="28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E1801F"/>
    <a:srgbClr val="0F2741"/>
    <a:srgbClr val="001736"/>
    <a:srgbClr val="003374"/>
    <a:srgbClr val="173A8D"/>
    <a:srgbClr val="C9A093"/>
    <a:srgbClr val="F1F1F1"/>
    <a:srgbClr val="385592"/>
    <a:srgbClr val="3A5896"/>
    <a:srgbClr val="1D3C7A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0" autoAdjust="0"/>
    <p:restoredTop sz="94660" autoAdjust="0"/>
  </p:normalViewPr>
  <p:slideViewPr>
    <p:cSldViewPr snapToGrid="0">
      <p:cViewPr varScale="1">
        <p:scale>
          <a:sx n="91" d="100"/>
          <a:sy n="91" d="100"/>
        </p:scale>
        <p:origin x="-1356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3804" y="102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2DD1C9-4BB6-422A-8F34-C157EA500BD9}" type="datetimeFigureOut">
              <a:rPr lang="en-US" smtClean="0"/>
              <a:pPr/>
              <a:t>2/14/2020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A997E4-EE34-411C-9FF1-22B934EF533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274113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pPr/>
              <a:t>2/14/2020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508456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pPr/>
              <a:t>2/14/2020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127254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pPr/>
              <a:t>2/14/2020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825810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pPr/>
              <a:t>2/14/2020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300949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1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6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pPr/>
              <a:t>2/14/2020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094675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pPr/>
              <a:t>2/14/2020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18750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8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pPr/>
              <a:t>2/14/2020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481377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pPr/>
              <a:t>2/14/2020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17867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pPr/>
              <a:t>2/14/2020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002460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pPr/>
              <a:t>2/14/2020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548970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pPr/>
              <a:t>2/14/2020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08639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459" y="1465729"/>
            <a:ext cx="7869891" cy="47112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BD9794-A4CC-42D0-9A65-24C6B9EF4076}" type="datetimeFigureOut">
              <a:rPr lang="en-US" smtClean="0"/>
              <a:pPr/>
              <a:t>2/14/2020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E8DF1E-33BB-4377-9A26-35481BA06C7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8906" y="1"/>
            <a:ext cx="7839635" cy="13377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23321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jpeg"/><Relationship Id="rId4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1585707" y="833203"/>
            <a:ext cx="8516469" cy="2294964"/>
          </a:xfrm>
        </p:spPr>
        <p:txBody>
          <a:bodyPr>
            <a:noAutofit/>
          </a:bodyPr>
          <a:lstStyle/>
          <a:p>
            <a:r>
              <a:rPr lang="ru-RU" sz="3200" b="1" cap="all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cap="all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cap="all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методы </a:t>
            </a:r>
            <a:r>
              <a:rPr lang="ru-RU" sz="3200" b="1" cap="all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фасилитации</a:t>
            </a:r>
            <a:r>
              <a:rPr lang="ru-RU" sz="3200" b="1" cap="all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cap="all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cap="all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cap="all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«Поляризация мнений» </a:t>
            </a:r>
            <a:br>
              <a:rPr lang="ru-RU" sz="3200" b="1" cap="all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cap="all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и «голосование</a:t>
            </a:r>
            <a:r>
              <a:rPr lang="ru-RU" sz="3200" b="1" cap="all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endParaRPr lang="ru-RU" sz="3200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80652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0"/>
            <a:ext cx="7839635" cy="1337732"/>
          </a:xfrm>
        </p:spPr>
        <p:txBody>
          <a:bodyPr/>
          <a:lstStyle/>
          <a:p>
            <a:r>
              <a:rPr lang="ru-RU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Метод </a:t>
            </a:r>
            <a:r>
              <a:rPr lang="ru-RU" b="1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фасилитации</a:t>
            </a:r>
            <a:r>
              <a:rPr lang="ru-RU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«Поляризация мнений»</a:t>
            </a:r>
            <a:endParaRPr lang="ru-RU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70" name="Рисунок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33376" y="283882"/>
            <a:ext cx="534987" cy="55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Содержимое 2"/>
          <p:cNvSpPr>
            <a:spLocks noGrp="1"/>
          </p:cNvSpPr>
          <p:nvPr>
            <p:ph idx="1"/>
          </p:nvPr>
        </p:nvSpPr>
        <p:spPr>
          <a:xfrm>
            <a:off x="3451088" y="1416596"/>
            <a:ext cx="4999230" cy="1557831"/>
          </a:xfrm>
        </p:spPr>
        <p:txBody>
          <a:bodyPr>
            <a:noAutofit/>
          </a:bodyPr>
          <a:lstStyle/>
          <a:p>
            <a:pPr marL="0" indent="3600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800" b="1" dirty="0" smtClean="0">
                <a:solidFill>
                  <a:srgbClr val="E1801F"/>
                </a:solidFill>
                <a:latin typeface="Times New Roman" pitchFamily="18" charset="0"/>
                <a:cs typeface="Times New Roman" pitchFamily="18" charset="0"/>
              </a:rPr>
              <a:t>Метод применяется, когда необходимо уменьшить/«вылить» негативное отношение к теме, которая будет обсуждаться дальше; необходимо определить пессимистичный и оптимистичный прогноз развития ситуации.</a:t>
            </a:r>
          </a:p>
        </p:txBody>
      </p:sp>
      <p:pic>
        <p:nvPicPr>
          <p:cNvPr id="3074" name="Picture 2" descr="Картинки по запросу &quot;пес симистически и оптимистический подхолды&quot;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4664" y="1523999"/>
            <a:ext cx="2507211" cy="1408389"/>
          </a:xfrm>
          <a:prstGeom prst="rect">
            <a:avLst/>
          </a:prstGeom>
          <a:noFill/>
        </p:spPr>
      </p:pic>
      <p:pic>
        <p:nvPicPr>
          <p:cNvPr id="3076" name="Picture 4" descr="https://slide-share.ru/image/1372799.jpe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5708" y="3741683"/>
            <a:ext cx="3735897" cy="2596055"/>
          </a:xfrm>
          <a:prstGeom prst="rect">
            <a:avLst/>
          </a:prstGeom>
          <a:noFill/>
        </p:spPr>
      </p:pic>
      <p:pic>
        <p:nvPicPr>
          <p:cNvPr id="6146" name="Picture 2" descr="Картинки по запросу &quot;много ответвляющихся стрелок&quot;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40467" y="3039418"/>
            <a:ext cx="3906095" cy="288841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969599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33376" y="283882"/>
            <a:ext cx="534987" cy="55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Заголовок 1"/>
          <p:cNvSpPr>
            <a:spLocks noGrp="1"/>
          </p:cNvSpPr>
          <p:nvPr>
            <p:ph type="title"/>
          </p:nvPr>
        </p:nvSpPr>
        <p:spPr>
          <a:xfrm>
            <a:off x="972670" y="-17929"/>
            <a:ext cx="7839635" cy="1337732"/>
          </a:xfrm>
        </p:spPr>
        <p:txBody>
          <a:bodyPr/>
          <a:lstStyle/>
          <a:p>
            <a:r>
              <a:rPr lang="ru-RU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Этапы </a:t>
            </a:r>
            <a:r>
              <a:rPr lang="ru-RU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работы</a:t>
            </a:r>
            <a:br>
              <a:rPr lang="ru-RU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метода:</a:t>
            </a:r>
            <a:endParaRPr lang="ru-RU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2"/>
          <p:cNvSpPr>
            <a:spLocks noGrp="1"/>
          </p:cNvSpPr>
          <p:nvPr>
            <p:ph idx="1"/>
          </p:nvPr>
        </p:nvSpPr>
        <p:spPr>
          <a:xfrm>
            <a:off x="513257" y="1157258"/>
            <a:ext cx="7869891" cy="3282540"/>
          </a:xfrm>
        </p:spPr>
        <p:txBody>
          <a:bodyPr>
            <a:noAutofit/>
          </a:bodyPr>
          <a:lstStyle/>
          <a:p>
            <a:pPr marL="0" indent="3600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Метод успешно используется на этапах:  </a:t>
            </a:r>
          </a:p>
          <a:p>
            <a:pPr marL="0" indent="3600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800" b="1" i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Анализ проблемы:    </a:t>
            </a:r>
          </a:p>
          <a:p>
            <a:pPr marL="0" indent="3600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1) когда члены группы являются держателями отдельных «фрагментов» информации, необходимых для решения задачи;</a:t>
            </a:r>
          </a:p>
          <a:p>
            <a:pPr marL="0" indent="3600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2) когда имеется значительный объем неструктурированной и/или неполной информации;  </a:t>
            </a:r>
          </a:p>
          <a:p>
            <a:pPr marL="0" indent="3600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3) когда необходимо общее видение/понимание проблемы/ситуации.  </a:t>
            </a:r>
          </a:p>
          <a:p>
            <a:pPr marL="0" indent="360000" algn="just">
              <a:lnSpc>
                <a:spcPct val="100000"/>
              </a:lnSpc>
              <a:spcBef>
                <a:spcPts val="0"/>
              </a:spcBef>
              <a:buNone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4446278" y="3426734"/>
            <a:ext cx="4135861" cy="23020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3600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b="1" i="1" u="none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Правила проведения:  </a:t>
            </a:r>
          </a:p>
          <a:p>
            <a:pPr marL="0" marR="0" lvl="0" indent="3600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Фасилитатор</a:t>
            </a: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делит участников на две группы – </a:t>
            </a:r>
            <a:r>
              <a:rPr kumimoji="0" lang="ru-RU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«скептиков» </a:t>
            </a: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и </a:t>
            </a:r>
            <a:r>
              <a:rPr kumimoji="0" lang="ru-RU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«оптимистов», </a:t>
            </a: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просит «скептиков» подумать о негативных аспектах обсуждаемого вопроса, «оптимистов» – о позитивных аспектах.</a:t>
            </a:r>
          </a:p>
        </p:txBody>
      </p:sp>
      <p:pic>
        <p:nvPicPr>
          <p:cNvPr id="2050" name="Picture 2" descr="Картинки по запросу &quot;две группы людей обсуждают на тренинге вопрос&quot;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79624" y="220338"/>
            <a:ext cx="3569465" cy="1484954"/>
          </a:xfrm>
          <a:prstGeom prst="rect">
            <a:avLst/>
          </a:prstGeom>
          <a:noFill/>
        </p:spPr>
      </p:pic>
      <p:pic>
        <p:nvPicPr>
          <p:cNvPr id="7" name="Picture 2" descr="Картинки по запросу &quot;группы сотрудников тренинг&quot;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5929" y="3473899"/>
            <a:ext cx="3481330" cy="235310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969599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0411" y="194232"/>
            <a:ext cx="534987" cy="55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990600" y="0"/>
            <a:ext cx="7839635" cy="9054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Пример</a:t>
            </a:r>
            <a:endParaRPr kumimoji="0" lang="ru-RU" sz="4000" b="0" i="0" u="none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35168" y="1152683"/>
            <a:ext cx="4572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360000" algn="just"/>
            <a:r>
              <a:rPr lang="ru-RU" b="1" dirty="0" smtClean="0">
                <a:solidFill>
                  <a:srgbClr val="E1801F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Задание для «оптимистов»: «Опишите, какие возможные выгоды мы получаем от внедрения этого проекта / принятия этой идеи / и т. д. Почему наша компания / наше подразделение уже не может без этого дальше нормально существовать».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5111827" y="3547431"/>
            <a:ext cx="369432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0000" algn="just"/>
            <a:r>
              <a:rPr lang="ru-RU" b="1" dirty="0" smtClean="0">
                <a:solidFill>
                  <a:srgbClr val="E1801F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Задание для «пессимистов»: «Опишите, что мы теряем при внедрении этого проекта / принятии этой идеи / и т. д. Какие негативные последствия могут иметь место?»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Картинки по запросу &quot;две группы людей обсуждают на тренинге вопрос&quot;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620" y="3216925"/>
            <a:ext cx="3947955" cy="2960966"/>
          </a:xfrm>
          <a:prstGeom prst="rect">
            <a:avLst/>
          </a:prstGeom>
          <a:noFill/>
        </p:spPr>
      </p:pic>
      <p:pic>
        <p:nvPicPr>
          <p:cNvPr id="1028" name="Picture 4" descr="Картинки по запросу &quot;две группы людей обсуждают на тренинге вопрос&quot;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84423" y="599634"/>
            <a:ext cx="3518053" cy="263854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0411" y="194232"/>
            <a:ext cx="534987" cy="55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990600" y="0"/>
            <a:ext cx="7839635" cy="9054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Метод </a:t>
            </a:r>
            <a:r>
              <a:rPr kumimoji="0" lang="ru-RU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фасилитации</a:t>
            </a: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«Голосование»</a:t>
            </a:r>
            <a:endParaRPr kumimoji="0" lang="ru-RU" sz="4000" b="0" i="0" u="none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2052" name="AutoShape 4" descr="Картинки по запросу &quot;дорожная сигнализация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Содержимое 2"/>
          <p:cNvSpPr>
            <a:spLocks noGrp="1"/>
          </p:cNvSpPr>
          <p:nvPr>
            <p:ph idx="1"/>
          </p:nvPr>
        </p:nvSpPr>
        <p:spPr>
          <a:xfrm>
            <a:off x="493756" y="2048990"/>
            <a:ext cx="7869891" cy="2257971"/>
          </a:xfrm>
        </p:spPr>
        <p:txBody>
          <a:bodyPr>
            <a:noAutofit/>
          </a:bodyPr>
          <a:lstStyle/>
          <a:p>
            <a:pPr marL="0" indent="3600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600" b="1" i="1" dirty="0" smtClean="0">
                <a:solidFill>
                  <a:srgbClr val="E1801F"/>
                </a:solidFill>
                <a:latin typeface="Times New Roman" pitchFamily="18" charset="0"/>
                <a:cs typeface="Times New Roman" pitchFamily="18" charset="0"/>
              </a:rPr>
              <a:t>Цель.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Эта техника представляет форму консенсуса, воспринимаемую зрительно. Используется для того, чтобы позволить группе визуально идентифицировать те идеи или проблемы, которые некоторым из участников группы кажутся важными, а также используется при принятии решений.</a:t>
            </a:r>
          </a:p>
          <a:p>
            <a:pPr marL="0" indent="360000" algn="just">
              <a:lnSpc>
                <a:spcPct val="100000"/>
              </a:lnSpc>
              <a:spcBef>
                <a:spcPts val="0"/>
              </a:spcBef>
              <a:buNone/>
            </a:pP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600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Метод успешно используется на этапах:    </a:t>
            </a:r>
          </a:p>
          <a:p>
            <a:pPr marL="0" indent="3600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600" b="1" i="1" dirty="0" smtClean="0">
                <a:solidFill>
                  <a:srgbClr val="E1801F"/>
                </a:solidFill>
                <a:latin typeface="Times New Roman" pitchFamily="18" charset="0"/>
                <a:cs typeface="Times New Roman" pitchFamily="18" charset="0"/>
              </a:rPr>
              <a:t>Выбор лучшего варианта решения: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когда определен перечень возможных вариантов решения, необходимо отобрать лучший/лучшие.</a:t>
            </a:r>
          </a:p>
          <a:p>
            <a:pPr marL="0" indent="360000" algn="just">
              <a:lnSpc>
                <a:spcPct val="100000"/>
              </a:lnSpc>
              <a:spcBef>
                <a:spcPts val="0"/>
              </a:spcBef>
              <a:buNone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600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600" b="1" i="1" dirty="0" smtClean="0">
                <a:solidFill>
                  <a:srgbClr val="E1801F"/>
                </a:solidFill>
                <a:latin typeface="Times New Roman" pitchFamily="18" charset="0"/>
                <a:cs typeface="Times New Roman" pitchFamily="18" charset="0"/>
              </a:rPr>
              <a:t>Правила проведения:</a:t>
            </a:r>
          </a:p>
          <a:p>
            <a:pPr marL="0" indent="3600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Каждый участник выражает свое согласие/несогласие</a:t>
            </a:r>
          </a:p>
          <a:p>
            <a:pPr marL="0" indent="3600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 определенным мнением, утверждением оценкой.</a:t>
            </a:r>
          </a:p>
        </p:txBody>
      </p:sp>
      <p:pic>
        <p:nvPicPr>
          <p:cNvPr id="5122" name="Picture 2" descr="Картинки по запросу &quot;голосование&quot;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96303" y="3918529"/>
            <a:ext cx="2645819" cy="1921489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562302" y="840516"/>
            <a:ext cx="7719849" cy="830997"/>
          </a:xfrm>
          <a:prstGeom prst="rect">
            <a:avLst/>
          </a:prstGeom>
          <a:ln>
            <a:solidFill>
              <a:srgbClr val="E1801F"/>
            </a:solidFill>
          </a:ln>
        </p:spPr>
        <p:txBody>
          <a:bodyPr wrap="square">
            <a:spAutoFit/>
          </a:bodyPr>
          <a:lstStyle/>
          <a:p>
            <a:pPr indent="360000" algn="just"/>
            <a:r>
              <a:rPr lang="ru-RU" sz="16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Метод применяется, когда необходимо суммировать количество голосов; варьировать форму выражения мнения, чтобы не было усталости от однообразия формата.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57324" y="705567"/>
            <a:ext cx="7869891" cy="1354588"/>
          </a:xfrm>
        </p:spPr>
        <p:txBody>
          <a:bodyPr>
            <a:noAutofit/>
          </a:bodyPr>
          <a:lstStyle/>
          <a:p>
            <a:pPr marL="0" indent="3600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600" b="1" i="1" dirty="0" smtClean="0">
                <a:solidFill>
                  <a:srgbClr val="E1801F"/>
                </a:solidFill>
                <a:latin typeface="Times New Roman" pitchFamily="18" charset="0"/>
                <a:cs typeface="Times New Roman" pitchFamily="18" charset="0"/>
              </a:rPr>
              <a:t>Когда используется: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голосование метками лучше всего использовать, когда требуется взгляд на консенсус. Это может быть когда есть ряд проблем, имеющих различную важность для разных членов группы. В таком случае вам нужен простой метод выявить согласие по общим областям. Голосование используется для принятия решения группой или для получения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экспресс-статистики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по исследуемому вопросу.</a:t>
            </a:r>
          </a:p>
          <a:p>
            <a:pPr marL="0" indent="360000" algn="just">
              <a:lnSpc>
                <a:spcPct val="100000"/>
              </a:lnSpc>
              <a:spcBef>
                <a:spcPts val="0"/>
              </a:spcBef>
              <a:buNone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0411" y="194232"/>
            <a:ext cx="534987" cy="55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990600" y="0"/>
            <a:ext cx="7839635" cy="9054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Описание метода:</a:t>
            </a:r>
            <a:endParaRPr kumimoji="0" lang="ru-RU" sz="4000" b="0" i="0" u="none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pic>
        <p:nvPicPr>
          <p:cNvPr id="5124" name="Picture 4" descr="Картинки по запросу &quot;голосование&quot;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6269" y="2225146"/>
            <a:ext cx="3800819" cy="2531406"/>
          </a:xfrm>
          <a:prstGeom prst="rect">
            <a:avLst/>
          </a:prstGeom>
          <a:noFill/>
        </p:spPr>
      </p:pic>
      <p:pic>
        <p:nvPicPr>
          <p:cNvPr id="5122" name="Picture 2" descr="Картинки по запросу &quot;голосование&quot;"/>
          <p:cNvPicPr>
            <a:picLocks noChangeAspect="1" noChangeArrowheads="1"/>
          </p:cNvPicPr>
          <p:nvPr/>
        </p:nvPicPr>
        <p:blipFill>
          <a:blip r:embed="rId4" cstate="print"/>
          <a:srcRect t="14477"/>
          <a:stretch>
            <a:fillRect/>
          </a:stretch>
        </p:blipFill>
        <p:spPr bwMode="auto">
          <a:xfrm rot="20619912">
            <a:off x="5686041" y="4451945"/>
            <a:ext cx="3018026" cy="1806767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4065223" y="2019870"/>
            <a:ext cx="4858439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0000" algn="just"/>
            <a:r>
              <a:rPr lang="ru-RU" sz="1600" b="1" i="1" dirty="0" smtClean="0">
                <a:solidFill>
                  <a:srgbClr val="E1801F"/>
                </a:solidFill>
                <a:latin typeface="Times New Roman" pitchFamily="18" charset="0"/>
                <a:cs typeface="Times New Roman" pitchFamily="18" charset="0"/>
              </a:rPr>
              <a:t>Формы голосования:</a:t>
            </a:r>
          </a:p>
          <a:p>
            <a:pPr indent="360000"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1. Голосование руками.</a:t>
            </a:r>
          </a:p>
          <a:p>
            <a:pPr indent="360000"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2. Голосование точками.</a:t>
            </a:r>
          </a:p>
          <a:p>
            <a:pPr indent="360000"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3. Голосование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стикерами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на континууме</a:t>
            </a:r>
          </a:p>
          <a:p>
            <a:pPr indent="360000"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или в таблице мнений.</a:t>
            </a:r>
          </a:p>
          <a:p>
            <a:pPr indent="360000"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4. Голосование «через инвестиции».</a:t>
            </a:r>
          </a:p>
          <a:p>
            <a:pPr indent="360000"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5. Голосование «в конверт».</a:t>
            </a:r>
          </a:p>
          <a:p>
            <a:pPr indent="360000"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6. Голосование карточками.</a:t>
            </a:r>
          </a:p>
          <a:p>
            <a:pPr indent="360000"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7. Голосование по схеме, </a:t>
            </a:r>
          </a:p>
          <a:p>
            <a:pPr indent="360000"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«если не мое решение, то чье».</a:t>
            </a:r>
          </a:p>
        </p:txBody>
      </p:sp>
      <p:pic>
        <p:nvPicPr>
          <p:cNvPr id="1026" name="Picture 2" descr="Картинки по запросу &quot;голосование в таблице мнений&quot;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488922" y="4638101"/>
            <a:ext cx="2991932" cy="167548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54741" y="0"/>
            <a:ext cx="7839635" cy="1337732"/>
          </a:xfrm>
        </p:spPr>
        <p:txBody>
          <a:bodyPr/>
          <a:lstStyle/>
          <a:p>
            <a:r>
              <a:rPr lang="ru-RU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Задание</a:t>
            </a:r>
            <a:endParaRPr lang="ru-RU" b="1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0411" y="328707"/>
            <a:ext cx="534987" cy="55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2" name="Picture 2" descr="https://i.mycdn.me/i?r=AzEPZsRbOZEKgBhR0XGMT1RkJcQ_diUGx16RKiwLXxhiOqaKTM5SRkZCeTgDn6uOyic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0411" y="2886635"/>
            <a:ext cx="3164541" cy="31645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https://ruroditel.ru/upload/iblock/431/431631f262615281eba948a5f63c3bfc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756119" y="328706"/>
            <a:ext cx="2298234" cy="35020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881574" y="1089713"/>
            <a:ext cx="582402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0000" algn="just"/>
            <a:r>
              <a:rPr lang="ru-RU" sz="2000" b="1" dirty="0" smtClean="0">
                <a:solidFill>
                  <a:srgbClr val="E1801F"/>
                </a:solidFill>
                <a:latin typeface="Times New Roman" pitchFamily="18" charset="0"/>
                <a:cs typeface="Times New Roman" pitchFamily="18" charset="0"/>
              </a:rPr>
              <a:t>Предложите 10 вариантов нестандартного применения жевательной резинки. Один из способов укажите в качестве реально возможного, аргументируйте выбор.</a:t>
            </a:r>
            <a:endParaRPr lang="ru-RU" sz="2000" b="1" dirty="0">
              <a:solidFill>
                <a:srgbClr val="E1801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8" name="Picture 6" descr="Картинки по запросу &quot;жевательная резинка&quot;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041049" y="2661744"/>
            <a:ext cx="4002097" cy="220454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820842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17494" y="0"/>
            <a:ext cx="7839635" cy="1337732"/>
          </a:xfrm>
        </p:spPr>
        <p:txBody>
          <a:bodyPr>
            <a:normAutofit/>
          </a:bodyPr>
          <a:lstStyle/>
          <a:p>
            <a:r>
              <a:rPr lang="ru-RU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Список использованной литературы</a:t>
            </a:r>
            <a:r>
              <a:rPr lang="ru-RU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ru-RU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0411" y="283882"/>
            <a:ext cx="534987" cy="55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457200" y="1277140"/>
            <a:ext cx="8274424" cy="29931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0000" algn="just">
              <a:spcAft>
                <a:spcPts val="500"/>
              </a:spcAft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1. Буланова-Топоркова М. В. Педагогические технологии / М. В Буланова-Топоркова,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. В.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Духавнева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В. С. Кукушкин, Г. В. Сучков. – Ростов-на-Дону : Издательский центр «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МарТ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» : Феникс, 2010. – Текст : непосредственный.</a:t>
            </a:r>
          </a:p>
          <a:p>
            <a:pPr indent="360000" algn="just">
              <a:spcAft>
                <a:spcPts val="500"/>
              </a:spcAft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2. Мартынова А. В. 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Фасилитация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как технология организационного развития 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и изменений / А. В. Мартынова // Организационная психология. – 2011. – Т. 1. – № 2. </a:t>
            </a:r>
            <a:r>
              <a:rPr lang="ru-RU" sz="1600" smtClean="0">
                <a:latin typeface="Times New Roman" pitchFamily="18" charset="0"/>
                <a:cs typeface="Times New Roman" pitchFamily="18" charset="0"/>
              </a:rPr>
              <a:t>– </a:t>
            </a:r>
            <a:br>
              <a:rPr lang="ru-RU" sz="160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smtClean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 53–91. – Текст : непосредственный.</a:t>
            </a:r>
          </a:p>
          <a:p>
            <a:pPr indent="360000" algn="just">
              <a:spcAft>
                <a:spcPts val="500"/>
              </a:spcAft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Матяш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Н. В. Инновационные педагогические технологии : проектное обучение / </a:t>
            </a:r>
            <a:br>
              <a:rPr lang="ru-RU" sz="1600" dirty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Н. В.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Матяш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. – Москва : Академия, 2011. – Текст : непосредственный.</a:t>
            </a:r>
          </a:p>
          <a:p>
            <a:pPr indent="360000" algn="just">
              <a:spcAft>
                <a:spcPts val="500"/>
              </a:spcAft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Полат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Е. С. Современные педагогические и информационные технологии в системе образования / Е. С.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Полат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М. Ю.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Бухаркина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. – Москва : Академия, 2014. – Текст : непосредственный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3963860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853</TotalTime>
  <Words>457</Words>
  <Application>Microsoft Office PowerPoint</Application>
  <PresentationFormat>Экран (4:3)</PresentationFormat>
  <Paragraphs>43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Office Theme</vt:lpstr>
      <vt:lpstr> методы фасилитации  «Поляризация мнений»  и «голосование»</vt:lpstr>
      <vt:lpstr>Метод фасилитации  «Поляризация мнений»</vt:lpstr>
      <vt:lpstr>Этапы работы метода:</vt:lpstr>
      <vt:lpstr>Слайд 4</vt:lpstr>
      <vt:lpstr>Слайд 5</vt:lpstr>
      <vt:lpstr>Слайд 6</vt:lpstr>
      <vt:lpstr>Задание</vt:lpstr>
      <vt:lpstr>Список использованной литературы:</vt:lpstr>
    </vt:vector>
  </TitlesOfParts>
  <Company>PJSC "New Engineering Technologies"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Markasian, Pavel (KIEVH)</dc:creator>
  <cp:lastModifiedBy>BEST</cp:lastModifiedBy>
  <cp:revision>106</cp:revision>
  <dcterms:created xsi:type="dcterms:W3CDTF">2016-11-18T14:12:19Z</dcterms:created>
  <dcterms:modified xsi:type="dcterms:W3CDTF">2020-02-14T05:26:25Z</dcterms:modified>
</cp:coreProperties>
</file>