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5" r:id="rId4"/>
    <p:sldId id="284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1801F"/>
    <a:srgbClr val="0F2741"/>
    <a:srgbClr val="001736"/>
    <a:srgbClr val="003374"/>
    <a:srgbClr val="173A8D"/>
    <a:srgbClr val="C9A093"/>
    <a:srgbClr val="F1F1F1"/>
    <a:srgbClr val="3855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787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587F9-002B-4E0C-985C-3ABA55CB86DF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FF20B277-4F3A-4F7D-AAF0-1D29F0852AB5}">
      <dgm:prSet/>
      <dgm:spPr/>
      <dgm:t>
        <a:bodyPr/>
        <a:lstStyle/>
        <a:p>
          <a:pPr rtl="0"/>
          <a:r>
            <a:rPr lang="ru-RU" dirty="0" smtClean="0"/>
            <a:t>«Листья» - это конкретные мероприятия для достижения цели. Характеристики и показатели, указанные на «листьях», способствуют выбору лучшего варианта:</a:t>
          </a:r>
          <a:endParaRPr lang="ru-RU" dirty="0"/>
        </a:p>
      </dgm:t>
    </dgm:pt>
    <dgm:pt modelId="{A2A80671-7807-4140-937A-DED88FD5C6FA}" type="parTrans" cxnId="{0A2F62DA-58DB-4308-957B-D07CA12A461D}">
      <dgm:prSet/>
      <dgm:spPr/>
      <dgm:t>
        <a:bodyPr/>
        <a:lstStyle/>
        <a:p>
          <a:endParaRPr lang="ru-RU"/>
        </a:p>
      </dgm:t>
    </dgm:pt>
    <dgm:pt modelId="{0E581806-1259-475E-9DA8-C42F3C4911D8}" type="sibTrans" cxnId="{0A2F62DA-58DB-4308-957B-D07CA12A461D}">
      <dgm:prSet/>
      <dgm:spPr/>
      <dgm:t>
        <a:bodyPr/>
        <a:lstStyle/>
        <a:p>
          <a:endParaRPr lang="ru-RU"/>
        </a:p>
      </dgm:t>
    </dgm:pt>
    <dgm:pt modelId="{00FE4CA3-F7DE-418D-BAF7-786ADAF42A3F}">
      <dgm:prSet/>
      <dgm:spPr/>
      <dgm:t>
        <a:bodyPr/>
        <a:lstStyle/>
        <a:p>
          <a:pPr rtl="0"/>
          <a:r>
            <a:rPr lang="ru-RU" smtClean="0"/>
            <a:t>срок выполнения;</a:t>
          </a:r>
          <a:endParaRPr lang="ru-RU"/>
        </a:p>
      </dgm:t>
    </dgm:pt>
    <dgm:pt modelId="{1884A577-1E93-4C14-9141-1E8CF19B726F}" type="parTrans" cxnId="{986E66E5-17E3-44F7-A462-22A85249B81F}">
      <dgm:prSet/>
      <dgm:spPr/>
      <dgm:t>
        <a:bodyPr/>
        <a:lstStyle/>
        <a:p>
          <a:endParaRPr lang="ru-RU"/>
        </a:p>
      </dgm:t>
    </dgm:pt>
    <dgm:pt modelId="{EB1685B8-7DB9-4AFB-B794-9A6E0D614253}" type="sibTrans" cxnId="{986E66E5-17E3-44F7-A462-22A85249B81F}">
      <dgm:prSet/>
      <dgm:spPr/>
      <dgm:t>
        <a:bodyPr/>
        <a:lstStyle/>
        <a:p>
          <a:endParaRPr lang="ru-RU"/>
        </a:p>
      </dgm:t>
    </dgm:pt>
    <dgm:pt modelId="{698AC752-6E47-4A68-981D-1F4EDB911686}">
      <dgm:prSet/>
      <dgm:spPr/>
      <dgm:t>
        <a:bodyPr/>
        <a:lstStyle/>
        <a:p>
          <a:pPr rtl="0"/>
          <a:r>
            <a:rPr lang="ru-RU" smtClean="0"/>
            <a:t>вероятность достижения цели к запланированному сроку;</a:t>
          </a:r>
          <a:endParaRPr lang="ru-RU"/>
        </a:p>
      </dgm:t>
    </dgm:pt>
    <dgm:pt modelId="{B785A3CF-05DE-45D4-B589-BDB350B870D9}" type="parTrans" cxnId="{470704F0-764A-4654-83F7-5037AD1DB55B}">
      <dgm:prSet/>
      <dgm:spPr/>
      <dgm:t>
        <a:bodyPr/>
        <a:lstStyle/>
        <a:p>
          <a:endParaRPr lang="ru-RU"/>
        </a:p>
      </dgm:t>
    </dgm:pt>
    <dgm:pt modelId="{93A5E87D-9839-4A1C-AF2C-48466123045B}" type="sibTrans" cxnId="{470704F0-764A-4654-83F7-5037AD1DB55B}">
      <dgm:prSet/>
      <dgm:spPr/>
      <dgm:t>
        <a:bodyPr/>
        <a:lstStyle/>
        <a:p>
          <a:endParaRPr lang="ru-RU"/>
        </a:p>
      </dgm:t>
    </dgm:pt>
    <dgm:pt modelId="{B3214DFD-EFAD-4791-BFD4-244B60CCCA7B}">
      <dgm:prSet/>
      <dgm:spPr/>
      <dgm:t>
        <a:bodyPr/>
        <a:lstStyle/>
        <a:p>
          <a:pPr rtl="0"/>
          <a:r>
            <a:rPr lang="ru-RU" smtClean="0"/>
            <a:t>стоимостные показатели;</a:t>
          </a:r>
          <a:endParaRPr lang="ru-RU"/>
        </a:p>
      </dgm:t>
    </dgm:pt>
    <dgm:pt modelId="{9C8C182C-0BDF-45A5-9E3D-8BCF1C5231D9}" type="parTrans" cxnId="{91D3CDFC-F3B8-4FF0-A7A2-0F2D00C4BB91}">
      <dgm:prSet/>
      <dgm:spPr/>
      <dgm:t>
        <a:bodyPr/>
        <a:lstStyle/>
        <a:p>
          <a:endParaRPr lang="ru-RU"/>
        </a:p>
      </dgm:t>
    </dgm:pt>
    <dgm:pt modelId="{2A6E1E99-9A1E-4937-B125-8390AB76225F}" type="sibTrans" cxnId="{91D3CDFC-F3B8-4FF0-A7A2-0F2D00C4BB91}">
      <dgm:prSet/>
      <dgm:spPr/>
      <dgm:t>
        <a:bodyPr/>
        <a:lstStyle/>
        <a:p>
          <a:endParaRPr lang="ru-RU"/>
        </a:p>
      </dgm:t>
    </dgm:pt>
    <dgm:pt modelId="{5B9398DB-40EB-4375-B38C-E50A297630FE}">
      <dgm:prSet/>
      <dgm:spPr/>
      <dgm:t>
        <a:bodyPr/>
        <a:lstStyle/>
        <a:p>
          <a:pPr rtl="0"/>
          <a:r>
            <a:rPr lang="ru-RU" smtClean="0"/>
            <a:t>объем расходуемых ресурсов.</a:t>
          </a:r>
          <a:endParaRPr lang="ru-RU"/>
        </a:p>
      </dgm:t>
    </dgm:pt>
    <dgm:pt modelId="{35ACFA0F-0196-4610-9FCF-1BFD8F9CAEE7}" type="parTrans" cxnId="{A8460D3A-6BA8-4738-A574-634A0CF67FF6}">
      <dgm:prSet/>
      <dgm:spPr/>
      <dgm:t>
        <a:bodyPr/>
        <a:lstStyle/>
        <a:p>
          <a:endParaRPr lang="ru-RU"/>
        </a:p>
      </dgm:t>
    </dgm:pt>
    <dgm:pt modelId="{454590A4-6E88-42B3-9E15-3F6D7B9AB892}" type="sibTrans" cxnId="{A8460D3A-6BA8-4738-A574-634A0CF67FF6}">
      <dgm:prSet/>
      <dgm:spPr/>
      <dgm:t>
        <a:bodyPr/>
        <a:lstStyle/>
        <a:p>
          <a:endParaRPr lang="ru-RU"/>
        </a:p>
      </dgm:t>
    </dgm:pt>
    <dgm:pt modelId="{625D8FB5-E1F4-43F9-B048-8C1299DA39C3}" type="pres">
      <dgm:prSet presAssocID="{22E587F9-002B-4E0C-985C-3ABA55CB8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A356B-3645-4AFB-A8BC-0FBB2481D177}" type="pres">
      <dgm:prSet presAssocID="{FF20B277-4F3A-4F7D-AAF0-1D29F0852AB5}" presName="linNode" presStyleCnt="0"/>
      <dgm:spPr/>
    </dgm:pt>
    <dgm:pt modelId="{51578458-610B-4B6C-A9D2-9E7150031D47}" type="pres">
      <dgm:prSet presAssocID="{FF20B277-4F3A-4F7D-AAF0-1D29F0852AB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5FDB2-44BD-429E-9131-D971DA5A4148}" type="pres">
      <dgm:prSet presAssocID="{FF20B277-4F3A-4F7D-AAF0-1D29F0852AB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704F0-764A-4654-83F7-5037AD1DB55B}" srcId="{FF20B277-4F3A-4F7D-AAF0-1D29F0852AB5}" destId="{698AC752-6E47-4A68-981D-1F4EDB911686}" srcOrd="1" destOrd="0" parTransId="{B785A3CF-05DE-45D4-B589-BDB350B870D9}" sibTransId="{93A5E87D-9839-4A1C-AF2C-48466123045B}"/>
    <dgm:cxn modelId="{1569F8FE-C690-4E1A-B7CF-B1CF575D7F7F}" type="presOf" srcId="{5B9398DB-40EB-4375-B38C-E50A297630FE}" destId="{2CE5FDB2-44BD-429E-9131-D971DA5A4148}" srcOrd="0" destOrd="3" presId="urn:microsoft.com/office/officeart/2005/8/layout/vList5"/>
    <dgm:cxn modelId="{061FD90F-9F27-45CF-A7CE-4841E2EE4574}" type="presOf" srcId="{B3214DFD-EFAD-4791-BFD4-244B60CCCA7B}" destId="{2CE5FDB2-44BD-429E-9131-D971DA5A4148}" srcOrd="0" destOrd="2" presId="urn:microsoft.com/office/officeart/2005/8/layout/vList5"/>
    <dgm:cxn modelId="{E6ED8E8C-0367-423A-B100-DE18051A6C94}" type="presOf" srcId="{22E587F9-002B-4E0C-985C-3ABA55CB86DF}" destId="{625D8FB5-E1F4-43F9-B048-8C1299DA39C3}" srcOrd="0" destOrd="0" presId="urn:microsoft.com/office/officeart/2005/8/layout/vList5"/>
    <dgm:cxn modelId="{0A2F62DA-58DB-4308-957B-D07CA12A461D}" srcId="{22E587F9-002B-4E0C-985C-3ABA55CB86DF}" destId="{FF20B277-4F3A-4F7D-AAF0-1D29F0852AB5}" srcOrd="0" destOrd="0" parTransId="{A2A80671-7807-4140-937A-DED88FD5C6FA}" sibTransId="{0E581806-1259-475E-9DA8-C42F3C4911D8}"/>
    <dgm:cxn modelId="{91D3CDFC-F3B8-4FF0-A7A2-0F2D00C4BB91}" srcId="{FF20B277-4F3A-4F7D-AAF0-1D29F0852AB5}" destId="{B3214DFD-EFAD-4791-BFD4-244B60CCCA7B}" srcOrd="2" destOrd="0" parTransId="{9C8C182C-0BDF-45A5-9E3D-8BCF1C5231D9}" sibTransId="{2A6E1E99-9A1E-4937-B125-8390AB76225F}"/>
    <dgm:cxn modelId="{EC546BC6-6F95-430F-8096-CE508CAD8279}" type="presOf" srcId="{698AC752-6E47-4A68-981D-1F4EDB911686}" destId="{2CE5FDB2-44BD-429E-9131-D971DA5A4148}" srcOrd="0" destOrd="1" presId="urn:microsoft.com/office/officeart/2005/8/layout/vList5"/>
    <dgm:cxn modelId="{82D9F5FD-F296-479B-AECB-364838C56FEF}" type="presOf" srcId="{FF20B277-4F3A-4F7D-AAF0-1D29F0852AB5}" destId="{51578458-610B-4B6C-A9D2-9E7150031D47}" srcOrd="0" destOrd="0" presId="urn:microsoft.com/office/officeart/2005/8/layout/vList5"/>
    <dgm:cxn modelId="{25B8DB3C-4375-464B-966A-80AD8B62678C}" type="presOf" srcId="{00FE4CA3-F7DE-418D-BAF7-786ADAF42A3F}" destId="{2CE5FDB2-44BD-429E-9131-D971DA5A4148}" srcOrd="0" destOrd="0" presId="urn:microsoft.com/office/officeart/2005/8/layout/vList5"/>
    <dgm:cxn modelId="{986E66E5-17E3-44F7-A462-22A85249B81F}" srcId="{FF20B277-4F3A-4F7D-AAF0-1D29F0852AB5}" destId="{00FE4CA3-F7DE-418D-BAF7-786ADAF42A3F}" srcOrd="0" destOrd="0" parTransId="{1884A577-1E93-4C14-9141-1E8CF19B726F}" sibTransId="{EB1685B8-7DB9-4AFB-B794-9A6E0D614253}"/>
    <dgm:cxn modelId="{A8460D3A-6BA8-4738-A574-634A0CF67FF6}" srcId="{FF20B277-4F3A-4F7D-AAF0-1D29F0852AB5}" destId="{5B9398DB-40EB-4375-B38C-E50A297630FE}" srcOrd="3" destOrd="0" parTransId="{35ACFA0F-0196-4610-9FCF-1BFD8F9CAEE7}" sibTransId="{454590A4-6E88-42B3-9E15-3F6D7B9AB892}"/>
    <dgm:cxn modelId="{198DC52B-E24B-4A78-8D2C-ABAB4188DA6C}" type="presParOf" srcId="{625D8FB5-E1F4-43F9-B048-8C1299DA39C3}" destId="{807A356B-3645-4AFB-A8BC-0FBB2481D177}" srcOrd="0" destOrd="0" presId="urn:microsoft.com/office/officeart/2005/8/layout/vList5"/>
    <dgm:cxn modelId="{334937A4-C44E-4E79-B1BA-183862222D9D}" type="presParOf" srcId="{807A356B-3645-4AFB-A8BC-0FBB2481D177}" destId="{51578458-610B-4B6C-A9D2-9E7150031D47}" srcOrd="0" destOrd="0" presId="urn:microsoft.com/office/officeart/2005/8/layout/vList5"/>
    <dgm:cxn modelId="{A399DB7D-F4F7-4479-9DE2-EB74890189FD}" type="presParOf" srcId="{807A356B-3645-4AFB-A8BC-0FBB2481D177}" destId="{2CE5FDB2-44BD-429E-9131-D971DA5A41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0AFBFB-C1AE-420A-9685-BB02F84D82AE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1AD901-006F-460D-B48B-D2D1D1798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2E5E89-BEBA-481D-8CC9-E1EAFAFA02A2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1E44D1-6EAC-4733-8BE3-980679D0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56AD-36DF-40B7-BE0D-02640E519DA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F31E-B8FE-4FA5-A562-21CCBA49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1285-AC25-4F96-BAC1-8CF68FF2E82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CCE7-AFDB-4782-9B7D-DD8B5901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8E15-21AC-4A7D-BCC4-853788A2A3B8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50EE-749F-4C15-AEEB-BAF4BA10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F7AC-899E-4269-A4E0-7AFCE2CE79F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E643-6C52-4FBE-9C4F-E010515F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716E-9298-4142-BA23-9A39F6628EA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8E45-C742-4BBE-BAAE-822474B3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1494-76B0-403A-BF8F-8E3252A1575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BC82-BAF6-49D5-9DBE-05E9C11E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AB68-617C-47C1-83FE-1A25ABEB34E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DB8B-4D33-4ED4-8EBC-DD3B209B2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6A2A-25E5-494A-BEEA-DF5D2E94EE26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8C9E-56B6-4C00-A026-E6FC5D62F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6CB5-1751-4E8F-9279-74BBF668CA4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5082-6171-4893-9C0E-3DDA7D871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2D3E-B878-4487-86AD-EC1C2474346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49C8-A077-4ABC-8C05-EF2F4A7C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640D-296B-4E5C-AA3D-97CA7C547762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F851-BF8A-42CF-BDD6-6A1DE3BE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1ED10-C6B5-4CCC-8E7D-27C1A1725EA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EF00C8-6368-485E-B22A-1A9A15C1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788" y="869950"/>
            <a:ext cx="5995987" cy="2295525"/>
          </a:xfrm>
        </p:spPr>
        <p:txBody>
          <a:bodyPr>
            <a:noAutofit/>
          </a:bodyPr>
          <a:lstStyle/>
          <a:p>
            <a:pPr algn="l"/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МЕТОДЫ ФАСИЛИТАЦИИ:</a:t>
            </a:r>
            <a:b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«REAL TIME STRATEGIC CHANGE</a:t>
            </a:r>
            <a:b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(«СТРАТЕГИЧЕСКИЕ ИЗМЕНЕНИЯ В РЕАЛЬНОМ ВРЕМЕНИ»)»</a:t>
            </a:r>
            <a:b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15. «ОПИСАНИЕ ВОЗМОЖНЫХ </a:t>
            </a:r>
            <a:b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ПОСЛЕДСТВИЙ (ДЕРЕВО ЦЕЛЕЙ)»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0" y="0"/>
            <a:ext cx="6446838" cy="132080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Ветви и листья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508001" y="1452607"/>
          <a:ext cx="7891928" cy="457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413" y="0"/>
            <a:ext cx="6446837" cy="77470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Правила построения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8000" y="923925"/>
            <a:ext cx="8439150" cy="54927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</a:rPr>
              <a:t>Количество подцелей необязательно должно быть одинаковым для каждой цели верхнего уровня. Все зависит от исследуемой предметной области</a:t>
            </a:r>
            <a:r>
              <a:rPr lang="ru-RU" sz="1600" b="1" dirty="0" smtClean="0">
                <a:solidFill>
                  <a:srgbClr val="00B0F0"/>
                </a:solidFill>
              </a:rPr>
              <a:t>.</a:t>
            </a:r>
            <a:endParaRPr lang="ru-RU" sz="1600" b="1" dirty="0">
              <a:solidFill>
                <a:srgbClr val="00B0F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</a:rPr>
              <a:t>Построение «дерева» целей основано на применении следующих правил</a:t>
            </a:r>
            <a:r>
              <a:rPr lang="ru-RU" sz="1600" b="1" dirty="0" smtClean="0">
                <a:solidFill>
                  <a:srgbClr val="00B0F0"/>
                </a:solidFill>
              </a:rPr>
              <a:t>: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декомпозиция каждой цели на подцели на том или ином иерархическом уровне проводится по одному избранному классификационному признаку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каждая цель расчленяется не менее чем на две цели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любая </a:t>
            </a:r>
            <a:r>
              <a:rPr lang="ru-RU" sz="1600" b="1" dirty="0">
                <a:solidFill>
                  <a:srgbClr val="00B0F0"/>
                </a:solidFill>
              </a:rPr>
              <a:t>цель каждого иерархического уровня должна относиться только к отдельному элементу (подсистеме), т.е. должна быть адресной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для каждой цели на любом уровне иерархии должно быть предусмотрено ресурсное обеспечение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количество целей на каждом уровне декомпозиции должно быть достаточным для достижения вышележащей цели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«дерево» целей не должно содержать изолированных вершин, т.е. не должно быть целей, не связанных с другими целями</a:t>
            </a:r>
            <a:r>
              <a:rPr lang="ru-RU" sz="1600" b="1" dirty="0" smtClean="0">
                <a:solidFill>
                  <a:srgbClr val="00B0F0"/>
                </a:solidFill>
              </a:rPr>
              <a:t>;</a:t>
            </a:r>
            <a:endParaRPr lang="ru-RU" sz="16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F0"/>
                </a:solidFill>
              </a:rPr>
              <a:t>декомпозиция целей проводится до того иерархического уровня, который позволяет определить ответственного исполнителя и состав мероприятий по достижения вышестоящей цели и, в конечном итоге, главной цели (особенно для систем управления);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7463"/>
            <a:ext cx="8875712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54088" y="0"/>
            <a:ext cx="7840662" cy="1338263"/>
          </a:xfrm>
        </p:spPr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328613"/>
            <a:ext cx="5349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04825" y="1131888"/>
            <a:ext cx="5919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Разработайте проект открытия нового спортзала, библиотеки, бассейна в  вашей образовательной организации одним из следующих методов.</a:t>
            </a:r>
          </a:p>
        </p:txBody>
      </p:sp>
      <p:pic>
        <p:nvPicPr>
          <p:cNvPr id="24580" name="Picture 2" descr="https://i.mycdn.me/i?r=AzEPZsRbOZEKgBhR0XGMT1RkJcQ_diUGx16RKiwLXxhiO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886075"/>
            <a:ext cx="31654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s://ruroditel.ru/upload/iblock/431/431631f262615281eba948a5f63c3b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328613"/>
            <a:ext cx="22987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 rot="20179313">
            <a:off x="-47625" y="2430463"/>
            <a:ext cx="8229600" cy="1400175"/>
          </a:xfrm>
        </p:spPr>
        <p:txBody>
          <a:bodyPr/>
          <a:lstStyle/>
          <a:p>
            <a:pPr algn="ctr" defTabSz="457200"/>
            <a:r>
              <a:rPr lang="ru-RU" sz="5400" b="1" smtClean="0">
                <a:solidFill>
                  <a:srgbClr val="FFC000"/>
                </a:solidFill>
              </a:rPr>
              <a:t>Real Time Strategic</a:t>
            </a:r>
            <a:br>
              <a:rPr lang="ru-RU" sz="5400" b="1" smtClean="0">
                <a:solidFill>
                  <a:srgbClr val="FFC000"/>
                </a:solidFill>
              </a:rPr>
            </a:br>
            <a:r>
              <a:rPr lang="ru-RU" sz="5400" b="1" smtClean="0">
                <a:solidFill>
                  <a:srgbClr val="FFC000"/>
                </a:solidFill>
              </a:rPr>
              <a:t>Change</a:t>
            </a:r>
            <a:br>
              <a:rPr lang="ru-RU" sz="5400" b="1" smtClean="0">
                <a:solidFill>
                  <a:srgbClr val="FFC000"/>
                </a:solidFill>
              </a:rPr>
            </a:br>
            <a:r>
              <a:rPr lang="ru-RU" sz="5400" b="1" smtClean="0">
                <a:solidFill>
                  <a:srgbClr val="FFC000"/>
                </a:solidFill>
              </a:rPr>
              <a:t>(«Стратегические изменения в реальном времени»)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25" y="142875"/>
            <a:ext cx="9102725" cy="2268538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Процесс работы группы сотрудников заключается в разработке ценностей и норм, необходимых для достижения задач, стоящих перед компанией; обучении взаимодействию как эффективная команда; приобретении навыков самоорганизации; работе с реальными вопросами своих коллег, которые испытывают влияние данных вопросов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2325688"/>
            <a:ext cx="5665787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3" y="152400"/>
            <a:ext cx="8896350" cy="2312988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Метод применяется, когда необходимо привлечь сотрудников к реализации новой стратегии развития, провести реструктуризацию, перестановки в организационной структуре, изменения в рабочих процессах или корпоративной культуре компании и получить реальный результат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8" y="2365375"/>
            <a:ext cx="55022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25" y="142875"/>
            <a:ext cx="9102725" cy="2501900"/>
          </a:xfrm>
        </p:spPr>
        <p:txBody>
          <a:bodyPr/>
          <a:lstStyle/>
          <a:p>
            <a:r>
              <a:rPr lang="ru-RU" sz="2400" smtClean="0">
                <a:solidFill>
                  <a:srgbClr val="00B0F0"/>
                </a:solidFill>
              </a:rPr>
              <a:t>Технология позволяет сотрудникам исследовать и устанавливать новые пути ведения бизнеса. Метод стимулирует сотрудников использовать полученные навыки в повседневной деятельности в ответ на разнообразные изменения бизнес-среды, по-новому коммуницировать друг с другом, эффективно принимать решения и продуктивно взаимодействовать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2665413"/>
            <a:ext cx="617696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 rot="20390183">
            <a:off x="-160338" y="930275"/>
            <a:ext cx="9129713" cy="3692525"/>
          </a:xfrm>
        </p:spPr>
        <p:txBody>
          <a:bodyPr rtlCol="0">
            <a:noAutofit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ru-RU" sz="6000" b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«Описание возможных последствий (Дерево целей)»</a:t>
            </a:r>
            <a:endParaRPr lang="ru-RU" sz="4800" dirty="0" smtClean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0" y="0"/>
            <a:ext cx="6446838" cy="860425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Определение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4294967295"/>
          </p:nvPr>
        </p:nvSpPr>
        <p:spPr>
          <a:xfrm>
            <a:off x="114300" y="892175"/>
            <a:ext cx="4979988" cy="5454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Дерево целей </a:t>
            </a:r>
            <a:r>
              <a:rPr lang="ru-RU" smtClean="0">
                <a:solidFill>
                  <a:srgbClr val="00B0F0"/>
                </a:solidFill>
              </a:rPr>
              <a:t>— это структу-рированная, построенная по иерархическому принципу (распределенная по уровням, ранжированная) совокупность целей экономической системы, программы, плана, в которой выделены генеральная цель («вершина дерева»); подчиненные ей подцели первого, второго и последующего уровней («ветви дерева»)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8" y="100013"/>
            <a:ext cx="39798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5245100" y="3062288"/>
            <a:ext cx="3829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Название «дерево целей» связано с тем, что схема-тически представленная совокупность распреде-ленных по уровням целей напоминает по виду перевернутое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0" y="0"/>
            <a:ext cx="6446838" cy="80645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Вершина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438" y="660400"/>
            <a:ext cx="3040062" cy="55610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Дерево заполняется «сверху вниз», от центральных целей к второстепенным задачам. В «вершине» («корне») располагается генеральная цель, достижение которой – непростая задача. Значит, предстоит разложить ее на меньшие элементы, «цели-ветви», то есть провести декомпозицию. Так возникает план движения к главной цели</a:t>
            </a:r>
            <a:r>
              <a:rPr lang="ru-RU" dirty="0" smtClean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Все последующие уровни формируются так, чтобы способствовать достижению </a:t>
            </a:r>
            <a:r>
              <a:rPr lang="ru-RU" dirty="0" smtClean="0"/>
              <a:t>предыдущего.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55950" y="533400"/>
          <a:ext cx="5716588" cy="378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23"/>
                <a:gridCol w="43388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целей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Экономическая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Максимизация прибыли от продаж продуктов или услуг в необходимом качестве и объеме</a:t>
                      </a:r>
                      <a:endParaRPr lang="ru-RU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Научно-техническая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Поддержание продуктов и услуг на заданном научно-техническом уровне, НИОКР, повышение производительности труда за счет внедрения ноу-хау</a:t>
                      </a:r>
                      <a:endParaRPr lang="ru-RU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Производственная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Выполнение плана по выпуску продукции. Поддержание ритмичности и качества производства</a:t>
                      </a:r>
                      <a:endParaRPr lang="ru-RU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Социальная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Совершенствование, развитие и пополнение кадрового ресурса</a:t>
                      </a:r>
                      <a:endParaRPr lang="ru-RU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0" y="0"/>
            <a:ext cx="6446838" cy="1320800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Ветви и листья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322263" y="1155700"/>
            <a:ext cx="8534400" cy="2241550"/>
          </a:xfrm>
        </p:spPr>
        <p:txBody>
          <a:bodyPr/>
          <a:lstStyle/>
          <a:p>
            <a:r>
              <a:rPr lang="ru-RU" sz="2400" smtClean="0"/>
              <a:t>Ветви – подцели, простирающиеся от вершины, снова подвергаются разложению. «Побеги на ветвях» представляют собой следующий уровень целей. Процесс повторяется на каждом уровне до упрощения целей. Простота – это достижимость, понятность и логичность.</a:t>
            </a:r>
          </a:p>
          <a:p>
            <a:r>
              <a:rPr lang="ru-RU" sz="2400" smtClean="0"/>
              <a:t>Все «ветви» описывают результат, который выражает конкретный показатель. Цели одной параллели не зависят друг от друга.</a:t>
            </a:r>
          </a:p>
          <a:p>
            <a:r>
              <a:rPr lang="ru-RU" sz="2400" smtClean="0"/>
              <a:t>Дерево целей предприятия создается на основе 3 важных элементов любой цели.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1988" y="4829175"/>
          <a:ext cx="7397750" cy="128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698"/>
                <a:gridCol w="2465698"/>
                <a:gridCol w="24656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Выражение цели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Масштабность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Срок (время работы)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выглядит результат? Что предстоит выполнить?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какому объему стремиться?	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какому сроку надо достичь планируемой цели?</a:t>
                      </a:r>
                      <a:endParaRPr lang="ru-RU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616</TotalTime>
  <Words>534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Times New Roman</vt:lpstr>
      <vt:lpstr>Office Theme</vt:lpstr>
      <vt:lpstr>МЕТОДЫ ФАСИЛИТАЦИИ: 5. «REAL TIME STRATEGIC CHANGE («СТРАТЕГИЧЕСКИЕ ИЗМЕНЕНИЯ В РЕАЛЬНОМ ВРЕМЕНИ»)» 15. «ОПИСАНИЕ ВОЗМОЖНЫХ  ПОСЛЕДСТВИЙ (ДЕРЕВО ЦЕЛЕЙ)» </vt:lpstr>
      <vt:lpstr>Real Time Strategic Change («Стратегические изменения в реальном времени») </vt:lpstr>
      <vt:lpstr>Процесс работы группы сотрудников заключается в разработке ценностей и норм, необходимых для достижения задач, стоящих перед компанией; обучении взаимодействию как эффективная команда; приобретении навыков самоорганизации; работе с реальными вопросами своих коллег, которые испытывают влияние данных вопросов</vt:lpstr>
      <vt:lpstr>Метод применяется, когда необходимо привлечь сотрудников к реализации новой стратегии развития, провести реструктуризацию, перестановки в организационной структуре, изменения в рабочих процессах или корпоративной культуре компании и получить реальный результат</vt:lpstr>
      <vt:lpstr>Технология позволяет сотрудникам исследовать и устанавливать новые пути ведения бизнеса. Метод стимулирует сотрудников использовать полученные навыки в повседневной деятельности в ответ на разнообразные изменения бизнес-среды, по-новому коммуницировать друг с другом, эффективно принимать решения и продуктивно взаимодействовать </vt:lpstr>
      <vt:lpstr>«ОПИСАНИЕ ВОЗМОЖНЫХ ПОСЛЕДСТВИЙ (ДЕРЕВО ЦЕЛЕЙ)»</vt:lpstr>
      <vt:lpstr>Определение</vt:lpstr>
      <vt:lpstr>Вершина</vt:lpstr>
      <vt:lpstr>Ветви и листья</vt:lpstr>
      <vt:lpstr>Ветви и листья</vt:lpstr>
      <vt:lpstr>Правила построения</vt:lpstr>
      <vt:lpstr>Слайд 12</vt:lpstr>
      <vt:lpstr>Задание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Сахарова</cp:lastModifiedBy>
  <cp:revision>87</cp:revision>
  <dcterms:created xsi:type="dcterms:W3CDTF">2016-11-18T14:12:19Z</dcterms:created>
  <dcterms:modified xsi:type="dcterms:W3CDTF">2020-02-11T06:33:31Z</dcterms:modified>
</cp:coreProperties>
</file>